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69382" y="539434"/>
            <a:ext cx="92532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Simulate It – A Tutorial on the </a:t>
            </a:r>
          </a:p>
          <a:p>
            <a:pPr algn="ctr"/>
            <a:r>
              <a:rPr lang="en-US" altLang="zh-C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 Proof Technique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7286" y="2620914"/>
            <a:ext cx="609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+mn-ea"/>
              </a:rPr>
              <a:t>Yehuda Lindell              2021.04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" y="223419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51058" y="5123059"/>
            <a:ext cx="6096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姚雨松    </a:t>
            </a:r>
            <a:r>
              <a:rPr lang="en-US" altLang="zh-CN" sz="2800" dirty="0">
                <a:solidFill>
                  <a:srgbClr val="000000"/>
                </a:solidFill>
                <a:latin typeface="+mn-ea"/>
              </a:rPr>
              <a:t>2024.04.15</a:t>
            </a: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68B551-F11B-49C3-A5FE-BBAFAFDCC947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9B75EC-8441-4305-97D3-51461B8F902C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BDEE987-BC19-469B-8F7F-0B6D0027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1666221"/>
            <a:ext cx="11714747" cy="3641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1F946F-00EF-4E15-B35A-FE74C3315F45}"/>
              </a:ext>
            </a:extLst>
          </p:cNvPr>
          <p:cNvSpPr txBox="1"/>
          <p:nvPr/>
        </p:nvSpPr>
        <p:spPr>
          <a:xfrm>
            <a:off x="529389" y="1090863"/>
            <a:ext cx="30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证明系统的定义</a:t>
            </a:r>
          </a:p>
        </p:txBody>
      </p:sp>
    </p:spTree>
    <p:extLst>
      <p:ext uri="{BB962C8B-B14F-4D97-AF65-F5344CB8AC3E}">
        <p14:creationId xmlns:p14="http://schemas.microsoft.com/office/powerpoint/2010/main" val="207103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DF9A2-5B1B-459A-B4F5-2EAD8448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" y="1954105"/>
            <a:ext cx="11582400" cy="2230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5ED993-DFD4-471E-B365-4F0D64BB70EE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75F6322-54F9-4AED-AE6D-038039FD6152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A43F8A0-7661-44E4-9891-7C83A1B2D77A}"/>
              </a:ext>
            </a:extLst>
          </p:cNvPr>
          <p:cNvSpPr txBox="1"/>
          <p:nvPr/>
        </p:nvSpPr>
        <p:spPr>
          <a:xfrm>
            <a:off x="529389" y="1090863"/>
            <a:ext cx="30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零知识证明系统</a:t>
            </a:r>
          </a:p>
        </p:txBody>
      </p:sp>
    </p:spTree>
    <p:extLst>
      <p:ext uri="{BB962C8B-B14F-4D97-AF65-F5344CB8AC3E}">
        <p14:creationId xmlns:p14="http://schemas.microsoft.com/office/powerpoint/2010/main" val="20299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15E124-1EEB-4836-8AD4-06680B2A002C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177FA66-C571-48D1-BC44-A68084B4380B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2493D9-2BEE-4B43-825C-EDCA050E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72" y="1303420"/>
            <a:ext cx="8582523" cy="47151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F9D971-D939-4898-B550-A35431B2C17F}"/>
              </a:ext>
            </a:extLst>
          </p:cNvPr>
          <p:cNvSpPr txBox="1"/>
          <p:nvPr/>
        </p:nvSpPr>
        <p:spPr>
          <a:xfrm>
            <a:off x="312819" y="2472403"/>
            <a:ext cx="3276600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，对图点的颜色随机置换。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，对点的颜色承诺，发给</a:t>
            </a:r>
            <a:r>
              <a:rPr lang="en-US" altLang="zh-CN" dirty="0"/>
              <a:t>V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随机选择一条边，</a:t>
            </a:r>
            <a:r>
              <a:rPr lang="en-US" altLang="zh-CN" dirty="0"/>
              <a:t>P</a:t>
            </a:r>
            <a:r>
              <a:rPr lang="zh-CN" altLang="en-US" dirty="0"/>
              <a:t>打开这条边的两个端点。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，检查承诺与两点的颜色。</a:t>
            </a: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78B68065-820C-44AF-8BD4-10725CEB2B84}"/>
              </a:ext>
            </a:extLst>
          </p:cNvPr>
          <p:cNvCxnSpPr>
            <a:stCxn id="6" idx="2"/>
            <a:endCxn id="6" idx="0"/>
          </p:cNvCxnSpPr>
          <p:nvPr/>
        </p:nvCxnSpPr>
        <p:spPr>
          <a:xfrm rot="5400000" flipH="1">
            <a:off x="888328" y="3535194"/>
            <a:ext cx="2125582" cy="12700"/>
          </a:xfrm>
          <a:prstGeom prst="curvedConnector5">
            <a:avLst>
              <a:gd name="adj1" fmla="val -10755"/>
              <a:gd name="adj2" fmla="val -14478945"/>
              <a:gd name="adj3" fmla="val 1107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3175766-F4CD-4F10-A5E7-81D44DB3E1B0}"/>
                  </a:ext>
                </a:extLst>
              </p:cNvPr>
              <p:cNvSpPr txBox="1"/>
              <p:nvPr/>
            </p:nvSpPr>
            <p:spPr>
              <a:xfrm>
                <a:off x="3461084" y="3628708"/>
                <a:ext cx="1163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3175766-F4CD-4F10-A5E7-81D44DB3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84" y="3628708"/>
                <a:ext cx="116305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EAB30-9E03-473D-A340-958891F6EA49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C724553-E643-4B9A-8F69-F2FF8879ED48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1BB6F6E-94B5-4C2F-9511-A39E10FB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4" y="1019075"/>
            <a:ext cx="11931316" cy="7207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2EEF86-6D30-4D21-839B-4740422D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" y="965669"/>
            <a:ext cx="11175591" cy="56624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97A3AD-9EBA-4211-9D24-03FCD0E57142}"/>
              </a:ext>
            </a:extLst>
          </p:cNvPr>
          <p:cNvSpPr txBox="1"/>
          <p:nvPr/>
        </p:nvSpPr>
        <p:spPr>
          <a:xfrm>
            <a:off x="4535906" y="1275652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</a:t>
            </a:r>
            <a:r>
              <a:rPr lang="en-US" altLang="zh-CN" dirty="0"/>
              <a:t>verifier</a:t>
            </a:r>
            <a:r>
              <a:rPr lang="zh-CN" altLang="en-US" dirty="0"/>
              <a:t>的</a:t>
            </a:r>
            <a:r>
              <a:rPr lang="en-US" altLang="zh-CN" dirty="0"/>
              <a:t>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3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442AFC-8CF7-4504-A088-02F776CA8961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D34D96B-CB3B-4A8C-81CE-6ED58A87AE87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E5C37B9-2DFE-4847-AC77-6F953885BDFD}"/>
              </a:ext>
            </a:extLst>
          </p:cNvPr>
          <p:cNvSpPr txBox="1"/>
          <p:nvPr/>
        </p:nvSpPr>
        <p:spPr>
          <a:xfrm>
            <a:off x="698500" y="1265849"/>
            <a:ext cx="2150533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对比一下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C91441E-58C9-40C8-8B5A-FA55CDE93315}"/>
                  </a:ext>
                </a:extLst>
              </p:cNvPr>
              <p:cNvSpPr txBox="1"/>
              <p:nvPr/>
            </p:nvSpPr>
            <p:spPr>
              <a:xfrm>
                <a:off x="698500" y="2197099"/>
                <a:ext cx="7515058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the simulator: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(0,0,0,0,0,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,0,0,0)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𝐷𝑒𝑐𝑜𝑚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C91441E-58C9-40C8-8B5A-FA55CDE9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2197099"/>
                <a:ext cx="7515058" cy="395429"/>
              </a:xfrm>
              <a:prstGeom prst="rect">
                <a:avLst/>
              </a:prstGeom>
              <a:blipFill>
                <a:blip r:embed="rId2"/>
                <a:stretch>
                  <a:fillRect l="-731"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D3F06E0-8E3F-485D-AC81-DAB4CD55456C}"/>
                  </a:ext>
                </a:extLst>
              </p:cNvPr>
              <p:cNvSpPr txBox="1"/>
              <p:nvPr/>
            </p:nvSpPr>
            <p:spPr>
              <a:xfrm>
                <a:off x="698500" y="3243177"/>
                <a:ext cx="7848155" cy="433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the protocol: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1,2,2,3,3,2,1,1,1,1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𝐷𝑒𝑐𝑜𝑚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D3F06E0-8E3F-485D-AC81-DAB4CD55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3243177"/>
                <a:ext cx="7848155" cy="433132"/>
              </a:xfrm>
              <a:prstGeom prst="rect">
                <a:avLst/>
              </a:prstGeom>
              <a:blipFill>
                <a:blip r:embed="rId3"/>
                <a:stretch>
                  <a:fillRect l="-699" t="-5634"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0A17F52-B48E-4E43-B32D-2F7DE9DB63F2}"/>
              </a:ext>
            </a:extLst>
          </p:cNvPr>
          <p:cNvSpPr txBox="1"/>
          <p:nvPr/>
        </p:nvSpPr>
        <p:spPr>
          <a:xfrm>
            <a:off x="698500" y="4326958"/>
            <a:ext cx="784815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直接证其实不是很好证，因为他们的概率分布相互都不独立，因此采用了类似</a:t>
            </a:r>
            <a:r>
              <a:rPr lang="en-US" altLang="zh-CN" dirty="0"/>
              <a:t>Game-based </a:t>
            </a:r>
            <a:r>
              <a:rPr lang="zh-CN" altLang="en-US" dirty="0"/>
              <a:t>的思路去证，引入一个新的</a:t>
            </a:r>
            <a:r>
              <a:rPr lang="en-US" altLang="zh-CN" dirty="0"/>
              <a:t>Simulator S’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3A050B-171E-412E-A94F-E6C1BC60396A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B4EE6A-E089-498D-8B37-8D02340B2F63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3A4978-E546-4DBD-BE72-F046575C7460}"/>
                  </a:ext>
                </a:extLst>
              </p:cNvPr>
              <p:cNvSpPr txBox="1"/>
              <p:nvPr/>
            </p:nvSpPr>
            <p:spPr>
              <a:xfrm>
                <a:off x="641249" y="1114926"/>
                <a:ext cx="559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S’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几乎一样，除了</a:t>
                </a:r>
                <a:r>
                  <a:rPr lang="en-US" altLang="zh-CN" dirty="0"/>
                  <a:t>S’</a:t>
                </a:r>
                <a:r>
                  <a:rPr lang="zh-CN" altLang="en-US" dirty="0"/>
                  <a:t>真的给定了一个三色图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3A4978-E546-4DBD-BE72-F046575C7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1114926"/>
                <a:ext cx="5594684" cy="369332"/>
              </a:xfrm>
              <a:prstGeom prst="rect">
                <a:avLst/>
              </a:prstGeom>
              <a:blipFill>
                <a:blip r:embed="rId2"/>
                <a:stretch>
                  <a:fillRect l="-871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ED0AFC4-1664-4071-9ACC-7AFB19B8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8" y="1857374"/>
            <a:ext cx="10463463" cy="988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4DAE7E-032F-47C9-A82F-A413EE87BCC3}"/>
                  </a:ext>
                </a:extLst>
              </p:cNvPr>
              <p:cNvSpPr txBox="1"/>
              <p:nvPr/>
            </p:nvSpPr>
            <p:spPr>
              <a:xfrm>
                <a:off x="641249" y="3178660"/>
                <a:ext cx="9352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S’ given H, choose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commit to these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4DAE7E-032F-47C9-A82F-A413EE87B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3178660"/>
                <a:ext cx="9352548" cy="369332"/>
              </a:xfrm>
              <a:prstGeom prst="rect">
                <a:avLst/>
              </a:prstGeom>
              <a:blipFill>
                <a:blip r:embed="rId4"/>
                <a:stretch>
                  <a:fillRect l="-52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AFC2E1-910A-456E-A6E6-926061F6880A}"/>
                  </a:ext>
                </a:extLst>
              </p:cNvPr>
              <p:cNvSpPr txBox="1"/>
              <p:nvPr/>
            </p:nvSpPr>
            <p:spPr>
              <a:xfrm>
                <a:off x="641249" y="4263864"/>
                <a:ext cx="7515058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the simulator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: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(0,0,0,0,0,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,0,0,0)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𝐷𝑒𝑐𝑜𝑚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AFC2E1-910A-456E-A6E6-926061F6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4263864"/>
                <a:ext cx="7515058" cy="395429"/>
              </a:xfrm>
              <a:prstGeom prst="rect">
                <a:avLst/>
              </a:prstGeom>
              <a:blipFill>
                <a:blip r:embed="rId5"/>
                <a:stretch>
                  <a:fillRect l="-649"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0C271E0-62BE-4842-B523-3343980A6C0E}"/>
                  </a:ext>
                </a:extLst>
              </p:cNvPr>
              <p:cNvSpPr txBox="1"/>
              <p:nvPr/>
            </p:nvSpPr>
            <p:spPr>
              <a:xfrm>
                <a:off x="641249" y="5438279"/>
                <a:ext cx="7848155" cy="433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the protocol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1,2,2,3,3,2,1,1,1,1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𝐷𝑒𝑐𝑜𝑚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0C271E0-62BE-4842-B523-3343980A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5438279"/>
                <a:ext cx="7848155" cy="433132"/>
              </a:xfrm>
              <a:prstGeom prst="rect">
                <a:avLst/>
              </a:prstGeom>
              <a:blipFill>
                <a:blip r:embed="rId6"/>
                <a:stretch>
                  <a:fillRect l="-621" t="-5634"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80662F-6827-4977-8932-86B2954C2D77}"/>
                  </a:ext>
                </a:extLst>
              </p:cNvPr>
              <p:cNvSpPr txBox="1"/>
              <p:nvPr/>
            </p:nvSpPr>
            <p:spPr>
              <a:xfrm>
                <a:off x="641249" y="4851071"/>
                <a:ext cx="7515058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the simulator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’: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1,2,2,3,3,2,1,1,1,1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𝐷𝑒𝑐𝑜𝑚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80662F-6827-4977-8932-86B2954C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4851071"/>
                <a:ext cx="7515058" cy="395429"/>
              </a:xfrm>
              <a:prstGeom prst="rect">
                <a:avLst/>
              </a:prstGeom>
              <a:blipFill>
                <a:blip r:embed="rId7"/>
                <a:stretch>
                  <a:fillRect l="-649" t="-7692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1A9C273-7229-4F0C-88CB-AD3B599EBE9A}"/>
              </a:ext>
            </a:extLst>
          </p:cNvPr>
          <p:cNvCxnSpPr/>
          <p:nvPr/>
        </p:nvCxnSpPr>
        <p:spPr>
          <a:xfrm>
            <a:off x="5366084" y="4659293"/>
            <a:ext cx="68179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0B8F1BA-E4BE-4014-B891-88FAF1697C9C}"/>
              </a:ext>
            </a:extLst>
          </p:cNvPr>
          <p:cNvCxnSpPr/>
          <p:nvPr/>
        </p:nvCxnSpPr>
        <p:spPr>
          <a:xfrm>
            <a:off x="5366084" y="5246500"/>
            <a:ext cx="68179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BF046E-F60E-4735-8BE8-0AF8BAD9513D}"/>
              </a:ext>
            </a:extLst>
          </p:cNvPr>
          <p:cNvCxnSpPr>
            <a:cxnSpLocks/>
          </p:cNvCxnSpPr>
          <p:nvPr/>
        </p:nvCxnSpPr>
        <p:spPr>
          <a:xfrm>
            <a:off x="6180221" y="4659293"/>
            <a:ext cx="138363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F291F58-41F5-4EB9-9530-3D7D0E98AF90}"/>
              </a:ext>
            </a:extLst>
          </p:cNvPr>
          <p:cNvCxnSpPr>
            <a:cxnSpLocks/>
          </p:cNvCxnSpPr>
          <p:nvPr/>
        </p:nvCxnSpPr>
        <p:spPr>
          <a:xfrm>
            <a:off x="6235933" y="5245561"/>
            <a:ext cx="129182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DD2E765-3247-4D86-A27D-DEF2D69C8523}"/>
              </a:ext>
            </a:extLst>
          </p:cNvPr>
          <p:cNvCxnSpPr/>
          <p:nvPr/>
        </p:nvCxnSpPr>
        <p:spPr>
          <a:xfrm>
            <a:off x="2971800" y="5245561"/>
            <a:ext cx="2269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0087AB6-BF9C-4787-A8EC-A2F9CD8AE2B1}"/>
              </a:ext>
            </a:extLst>
          </p:cNvPr>
          <p:cNvCxnSpPr/>
          <p:nvPr/>
        </p:nvCxnSpPr>
        <p:spPr>
          <a:xfrm>
            <a:off x="2914883" y="5855161"/>
            <a:ext cx="2269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A3719CF5-B7CD-450F-8992-F26433CC58F4}"/>
              </a:ext>
            </a:extLst>
          </p:cNvPr>
          <p:cNvSpPr/>
          <p:nvPr/>
        </p:nvSpPr>
        <p:spPr>
          <a:xfrm>
            <a:off x="7890159" y="4461578"/>
            <a:ext cx="368968" cy="673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DE9592-6D18-435A-8A7D-15DDF67383C2}"/>
              </a:ext>
            </a:extLst>
          </p:cNvPr>
          <p:cNvSpPr txBox="1"/>
          <p:nvPr/>
        </p:nvSpPr>
        <p:spPr>
          <a:xfrm>
            <a:off x="8610600" y="4567989"/>
            <a:ext cx="16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规约到承诺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1F814494-C922-4C6B-B4E2-FFF85BC3E22B}"/>
              </a:ext>
            </a:extLst>
          </p:cNvPr>
          <p:cNvSpPr/>
          <p:nvPr/>
        </p:nvSpPr>
        <p:spPr>
          <a:xfrm>
            <a:off x="7894519" y="5049148"/>
            <a:ext cx="368968" cy="673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A5BFBB-20A0-436A-BD35-E7C53F816116}"/>
              </a:ext>
            </a:extLst>
          </p:cNvPr>
          <p:cNvSpPr txBox="1"/>
          <p:nvPr/>
        </p:nvSpPr>
        <p:spPr>
          <a:xfrm>
            <a:off x="8521933" y="5201366"/>
            <a:ext cx="288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联合概率分布不可区分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7312B8B-6A8D-443F-B42E-4B850BAE3404}"/>
                  </a:ext>
                </a:extLst>
              </p:cNvPr>
              <p:cNvSpPr txBox="1"/>
              <p:nvPr/>
            </p:nvSpPr>
            <p:spPr>
              <a:xfrm>
                <a:off x="641249" y="6225442"/>
                <a:ext cx="5273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剩下就是怎么把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的不可区分归约到承诺上</a:t>
                </a: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7312B8B-6A8D-443F-B42E-4B850BAE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49" y="6225442"/>
                <a:ext cx="5273842" cy="369332"/>
              </a:xfrm>
              <a:prstGeom prst="rect">
                <a:avLst/>
              </a:prstGeom>
              <a:blipFill>
                <a:blip r:embed="rId8"/>
                <a:stretch>
                  <a:fillRect l="-925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49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31F3E5-5D39-4E52-97FC-CB760AE4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3" y="1078536"/>
            <a:ext cx="11762873" cy="43794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E270F8-A8EC-4E06-B9D2-7F73A025A165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32DC43-BB4F-45ED-AE60-CD92B5AC6801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1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5564AB-54A4-48F1-B2C8-DC9DCED6F44E}"/>
              </a:ext>
            </a:extLst>
          </p:cNvPr>
          <p:cNvSpPr txBox="1"/>
          <p:nvPr/>
        </p:nvSpPr>
        <p:spPr>
          <a:xfrm>
            <a:off x="400685" y="229870"/>
            <a:ext cx="59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规约概率问题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95A0697-7E4C-4FEE-AA2D-8C50CD66E4DE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945400D-7977-4699-BDA9-CB806EA4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" y="1403802"/>
            <a:ext cx="12192000" cy="34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1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3CDFA9-DF1D-449E-910A-753BA92899C8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0D7430-BE8C-418A-9E71-34044FB23F13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D1A340C-C66F-4083-82B2-8D2EACF3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7" y="984143"/>
            <a:ext cx="10412354" cy="57014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3B355C-E6A6-4B8D-82A3-5A56086010F2}"/>
              </a:ext>
            </a:extLst>
          </p:cNvPr>
          <p:cNvSpPr/>
          <p:nvPr/>
        </p:nvSpPr>
        <p:spPr>
          <a:xfrm>
            <a:off x="6013304" y="3429000"/>
            <a:ext cx="2243418" cy="337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CDE1A6-C2A1-437E-B9EE-B356E2F934A8}"/>
              </a:ext>
            </a:extLst>
          </p:cNvPr>
          <p:cNvSpPr/>
          <p:nvPr/>
        </p:nvSpPr>
        <p:spPr>
          <a:xfrm>
            <a:off x="3922286" y="3015712"/>
            <a:ext cx="6670806" cy="337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1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C0EDDE-FDDE-433B-B070-2A849E84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5" y="1388726"/>
            <a:ext cx="9735455" cy="46719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EE42FD-6BFE-4BD4-99C2-4A40D488E697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EC651E4-04AD-4D43-A819-05B3E9551824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9125E18-0B12-4EC3-8680-77CA2DC6E9BF}"/>
              </a:ext>
            </a:extLst>
          </p:cNvPr>
          <p:cNvSpPr/>
          <p:nvPr/>
        </p:nvSpPr>
        <p:spPr>
          <a:xfrm>
            <a:off x="3014420" y="4699861"/>
            <a:ext cx="6071461" cy="29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3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5396" y="229726"/>
            <a:ext cx="676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结构介绍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3515" y="1611462"/>
            <a:ext cx="7921696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不可区分的基本概念。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如何“模拟”语义安全（</a:t>
            </a:r>
            <a:r>
              <a:rPr lang="en-US" altLang="zh-CN" dirty="0"/>
              <a:t> Semantic Security 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如何模拟半诚实敌手：回顾半诚实</a:t>
            </a:r>
            <a:r>
              <a:rPr lang="en-US" altLang="zh-CN" dirty="0"/>
              <a:t>OT</a:t>
            </a:r>
            <a:r>
              <a:rPr lang="zh-CN" altLang="en-US" dirty="0"/>
              <a:t>（跳过）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三种零知识证明模拟</a:t>
            </a:r>
            <a:r>
              <a:rPr lang="en-US" altLang="zh-CN" dirty="0"/>
              <a:t>(Non-constant </a:t>
            </a:r>
            <a:r>
              <a:rPr lang="en-US" altLang="zh-CN" dirty="0" err="1"/>
              <a:t>round,constant</a:t>
            </a:r>
            <a:r>
              <a:rPr lang="en-US" altLang="zh-CN" dirty="0"/>
              <a:t> </a:t>
            </a:r>
            <a:r>
              <a:rPr lang="en-US" altLang="zh-CN" dirty="0" err="1"/>
              <a:t>round,honest</a:t>
            </a:r>
            <a:r>
              <a:rPr lang="en-US" altLang="zh-CN" dirty="0"/>
              <a:t> verifier)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如何模拟恶意敌手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如何模拟概率函数（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Coin-Tossing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CRS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模型和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sequential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composible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19513C-2608-4EFD-B216-9DF0B4E48838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652670-AF32-4BBB-815A-D763F0C259CE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2B3E44F-B11B-45D9-8ACC-08E80BEC0C5B}"/>
              </a:ext>
            </a:extLst>
          </p:cNvPr>
          <p:cNvSpPr txBox="1"/>
          <p:nvPr/>
        </p:nvSpPr>
        <p:spPr>
          <a:xfrm>
            <a:off x="534692" y="1259237"/>
            <a:ext cx="811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Honest verifier (</a:t>
            </a:r>
            <a:r>
              <a:rPr lang="zh-CN" altLang="en-US" dirty="0"/>
              <a:t>半诚实</a:t>
            </a:r>
            <a:r>
              <a:rPr lang="en-US" altLang="zh-CN" dirty="0"/>
              <a:t>)</a:t>
            </a:r>
            <a:r>
              <a:rPr lang="zh-CN" altLang="en-US" dirty="0"/>
              <a:t>无需承诺，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Corrupt verifier (</a:t>
            </a:r>
            <a:r>
              <a:rPr lang="zh-CN" altLang="en-US" dirty="0"/>
              <a:t>恶意</a:t>
            </a:r>
            <a:r>
              <a:rPr lang="en-US" altLang="zh-CN" dirty="0"/>
              <a:t>)</a:t>
            </a:r>
            <a:r>
              <a:rPr lang="zh-CN" altLang="en-US" dirty="0"/>
              <a:t>需要承诺，否则无法在多项式时间内完成模拟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917EF2-7491-42A3-AC39-8032E21689F4}"/>
                  </a:ext>
                </a:extLst>
              </p:cNvPr>
              <p:cNvSpPr txBox="1"/>
              <p:nvPr/>
            </p:nvSpPr>
            <p:spPr>
              <a:xfrm>
                <a:off x="534692" y="2413357"/>
                <a:ext cx="11007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还有一个</a:t>
                </a:r>
                <a:r>
                  <a:rPr lang="en-US" altLang="zh-CN" dirty="0"/>
                  <a:t>GAP-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rewind</a:t>
                </a:r>
                <a:r>
                  <a:rPr lang="zh-CN" altLang="en-US" dirty="0"/>
                  <a:t>次数（假定敌手不管看到什么都有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的概率不</a:t>
                </a:r>
                <a:r>
                  <a:rPr lang="en-US" altLang="zh-CN" dirty="0"/>
                  <a:t>abort</a:t>
                </a:r>
                <a:r>
                  <a:rPr lang="zh-CN" altLang="en-US" dirty="0"/>
                  <a:t>）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917EF2-7491-42A3-AC39-8032E2168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2" y="2413357"/>
                <a:ext cx="11007672" cy="369332"/>
              </a:xfrm>
              <a:prstGeom prst="rect">
                <a:avLst/>
              </a:prstGeom>
              <a:blipFill>
                <a:blip r:embed="rId2"/>
                <a:stretch>
                  <a:fillRect l="-499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487EC9-A65E-452A-B0FE-A3B31ACB04DA}"/>
                  </a:ext>
                </a:extLst>
              </p:cNvPr>
              <p:cNvSpPr txBox="1"/>
              <p:nvPr/>
            </p:nvSpPr>
            <p:spPr>
              <a:xfrm>
                <a:off x="592810" y="3227522"/>
                <a:ext cx="8221851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则</a:t>
                </a:r>
                <a:r>
                  <a:rPr lang="en-US" altLang="zh-CN" dirty="0"/>
                  <a:t>Rewind</a:t>
                </a:r>
                <a:r>
                  <a:rPr lang="zh-CN" altLang="en-US" dirty="0"/>
                  <a:t>的次数为（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487EC9-A65E-452A-B0FE-A3B31ACB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0" y="3227522"/>
                <a:ext cx="8221851" cy="484813"/>
              </a:xfrm>
              <a:prstGeom prst="rect">
                <a:avLst/>
              </a:prstGeom>
              <a:blipFill>
                <a:blip r:embed="rId3"/>
                <a:stretch>
                  <a:fillRect l="-59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CA21E59-70B3-4E3C-9FA3-1B8968AEE8DE}"/>
              </a:ext>
            </a:extLst>
          </p:cNvPr>
          <p:cNvCxnSpPr>
            <a:cxnSpLocks/>
          </p:cNvCxnSpPr>
          <p:nvPr/>
        </p:nvCxnSpPr>
        <p:spPr>
          <a:xfrm>
            <a:off x="2739325" y="3618854"/>
            <a:ext cx="519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4EDC7FD-40B6-4187-BADD-CA972694495A}"/>
              </a:ext>
            </a:extLst>
          </p:cNvPr>
          <p:cNvCxnSpPr/>
          <p:nvPr/>
        </p:nvCxnSpPr>
        <p:spPr>
          <a:xfrm flipH="1">
            <a:off x="1999281" y="3618854"/>
            <a:ext cx="957021" cy="101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2E384D2-A45F-4F55-B56E-5ECA95A49686}"/>
              </a:ext>
            </a:extLst>
          </p:cNvPr>
          <p:cNvSpPr txBox="1"/>
          <p:nvPr/>
        </p:nvSpPr>
        <p:spPr>
          <a:xfrm>
            <a:off x="786539" y="4692111"/>
            <a:ext cx="290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第一次的时候</a:t>
            </a:r>
            <a:r>
              <a:rPr lang="en-US" altLang="zh-CN" dirty="0"/>
              <a:t>abort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E9C8F8-15C7-42F9-B62C-6AD9187DCC13}"/>
              </a:ext>
            </a:extLst>
          </p:cNvPr>
          <p:cNvSpPr txBox="1"/>
          <p:nvPr/>
        </p:nvSpPr>
        <p:spPr>
          <a:xfrm>
            <a:off x="3426417" y="4692111"/>
            <a:ext cx="290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第一次的时候没有</a:t>
            </a:r>
            <a:r>
              <a:rPr lang="en-US" altLang="zh-CN" dirty="0"/>
              <a:t>abort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052A6D7-28CA-4E11-9C43-33D6A42C59B4}"/>
              </a:ext>
            </a:extLst>
          </p:cNvPr>
          <p:cNvCxnSpPr>
            <a:cxnSpLocks/>
          </p:cNvCxnSpPr>
          <p:nvPr/>
        </p:nvCxnSpPr>
        <p:spPr>
          <a:xfrm>
            <a:off x="3478078" y="3618854"/>
            <a:ext cx="218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2CABAF6-1DC1-469C-B249-1C8F2876C98D}"/>
              </a:ext>
            </a:extLst>
          </p:cNvPr>
          <p:cNvCxnSpPr>
            <a:cxnSpLocks/>
          </p:cNvCxnSpPr>
          <p:nvPr/>
        </p:nvCxnSpPr>
        <p:spPr>
          <a:xfrm>
            <a:off x="3587212" y="3618853"/>
            <a:ext cx="1078579" cy="103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574AF98-463B-401E-AC8A-66C453201FDB}"/>
              </a:ext>
            </a:extLst>
          </p:cNvPr>
          <p:cNvCxnSpPr>
            <a:cxnSpLocks/>
          </p:cNvCxnSpPr>
          <p:nvPr/>
        </p:nvCxnSpPr>
        <p:spPr>
          <a:xfrm>
            <a:off x="3766088" y="3712335"/>
            <a:ext cx="218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BF17A8-EA80-4E8D-981D-0856E5A56E86}"/>
              </a:ext>
            </a:extLst>
          </p:cNvPr>
          <p:cNvCxnSpPr>
            <a:cxnSpLocks/>
          </p:cNvCxnSpPr>
          <p:nvPr/>
        </p:nvCxnSpPr>
        <p:spPr>
          <a:xfrm>
            <a:off x="3875222" y="3712335"/>
            <a:ext cx="3044048" cy="107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40514D2-60C8-47BF-BA92-0AED97A64140}"/>
                  </a:ext>
                </a:extLst>
              </p:cNvPr>
              <p:cNvSpPr txBox="1"/>
              <p:nvPr/>
            </p:nvSpPr>
            <p:spPr>
              <a:xfrm>
                <a:off x="6336224" y="4745042"/>
                <a:ext cx="2909807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期望要回滚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zh-CN" altLang="en-US" dirty="0"/>
                  <a:t>次</a:t>
                </a:r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40514D2-60C8-47BF-BA92-0AED97A6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224" y="4745042"/>
                <a:ext cx="2909807" cy="484813"/>
              </a:xfrm>
              <a:prstGeom prst="rect">
                <a:avLst/>
              </a:prstGeom>
              <a:blipFill>
                <a:blip r:embed="rId4"/>
                <a:stretch>
                  <a:fillRect l="-1674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238FCA5-FD74-46BA-B2D6-6A74A27D132D}"/>
                  </a:ext>
                </a:extLst>
              </p:cNvPr>
              <p:cNvSpPr txBox="1"/>
              <p:nvPr/>
            </p:nvSpPr>
            <p:spPr>
              <a:xfrm>
                <a:off x="6690748" y="3501374"/>
                <a:ext cx="4277533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zh-CN" altLang="en-US" dirty="0"/>
                  <a:t>概率</a:t>
                </a:r>
                <a:r>
                  <a:rPr lang="en-US" altLang="zh-CN" dirty="0"/>
                  <a:t>abort,</a:t>
                </a:r>
                <a:r>
                  <a:rPr lang="zh-CN" altLang="en-US" dirty="0"/>
                  <a:t>期望回滚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den>
                    </m:f>
                  </m:oMath>
                </a14:m>
                <a:r>
                  <a:rPr lang="zh-CN" altLang="en-US" dirty="0"/>
                  <a:t>次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238FCA5-FD74-46BA-B2D6-6A74A27D1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8" y="3501374"/>
                <a:ext cx="4277533" cy="485197"/>
              </a:xfrm>
              <a:prstGeom prst="rect">
                <a:avLst/>
              </a:prstGeom>
              <a:blipFill>
                <a:blip r:embed="rId5"/>
                <a:stretch>
                  <a:fillRect l="-128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85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03147F-0E0C-40E7-ACAD-89C03E09A8FD}"/>
              </a:ext>
            </a:extLst>
          </p:cNvPr>
          <p:cNvSpPr txBox="1"/>
          <p:nvPr/>
        </p:nvSpPr>
        <p:spPr>
          <a:xfrm>
            <a:off x="356462" y="1161869"/>
            <a:ext cx="1100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然而实际上</a:t>
            </a:r>
            <a:r>
              <a:rPr lang="en-US" altLang="zh-CN" dirty="0"/>
              <a:t>Verifier</a:t>
            </a:r>
            <a:r>
              <a:rPr lang="zh-CN" altLang="en-US" dirty="0"/>
              <a:t>也可能因为看到了不同的承诺而</a:t>
            </a:r>
            <a:r>
              <a:rPr lang="en-US" altLang="zh-CN" dirty="0"/>
              <a:t>abort, </a:t>
            </a:r>
            <a:r>
              <a:rPr lang="zh-CN" altLang="en-US" dirty="0"/>
              <a:t>尽管这是个可忽略概率，因此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3EBB1A-AF68-4614-B291-C5362B63416C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3D943B-A2C1-4D23-B283-3147BFFB210A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01160AF-7DBC-49AC-A299-17D7975A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1651685"/>
            <a:ext cx="6792408" cy="12830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24B6E4-F602-44E5-9776-3B66B7A58A10}"/>
                  </a:ext>
                </a:extLst>
              </p:cNvPr>
              <p:cNvSpPr txBox="1"/>
              <p:nvPr/>
            </p:nvSpPr>
            <p:spPr>
              <a:xfrm>
                <a:off x="400685" y="3212811"/>
                <a:ext cx="11007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因此调整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，可以实现超过多项式次回滚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24B6E4-F602-44E5-9776-3B66B7A5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5" y="3212811"/>
                <a:ext cx="11007672" cy="369332"/>
              </a:xfrm>
              <a:prstGeom prst="rect">
                <a:avLst/>
              </a:prstGeom>
              <a:blipFill>
                <a:blip r:embed="rId3"/>
                <a:stretch>
                  <a:fillRect l="-499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E0F6986-B921-4319-B875-C0B3A13F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" y="4081434"/>
            <a:ext cx="1139349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5C744E-008D-4FCC-BE9B-68F41771A33C}"/>
                  </a:ext>
                </a:extLst>
              </p:cNvPr>
              <p:cNvSpPr txBox="1"/>
              <p:nvPr/>
            </p:nvSpPr>
            <p:spPr>
              <a:xfrm>
                <a:off x="356462" y="1161869"/>
                <a:ext cx="11007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解决这个问题的思路是让</a:t>
                </a:r>
                <a:r>
                  <a:rPr lang="en-US" altLang="zh-CN" dirty="0"/>
                  <a:t>Simulator</a:t>
                </a:r>
                <a:r>
                  <a:rPr lang="zh-CN" altLang="en-US" dirty="0"/>
                  <a:t>评估出这个敌手</a:t>
                </a:r>
                <a:r>
                  <a:rPr lang="en-US" altLang="zh-CN" dirty="0"/>
                  <a:t>Abort</a:t>
                </a:r>
                <a:r>
                  <a:rPr lang="zh-CN" altLang="en-US" dirty="0"/>
                  <a:t>的概率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具体来说</a:t>
                </a:r>
                <a:endParaRPr lang="en-US" altLang="zh-CN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5C744E-008D-4FCC-BE9B-68F41771A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2" y="1161869"/>
                <a:ext cx="11007672" cy="369332"/>
              </a:xfrm>
              <a:prstGeom prst="rect">
                <a:avLst/>
              </a:prstGeom>
              <a:blipFill>
                <a:blip r:embed="rId2"/>
                <a:stretch>
                  <a:fillRect l="-443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E31CEFC-EC96-42A0-B9A2-A3122CCDA43E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B1E268-C759-41A6-9E11-9B943F1A71A7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D419BD8-F56D-45E7-A9B2-9F93E629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2" y="1784662"/>
            <a:ext cx="9832383" cy="5545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138D65-B106-41F3-B44D-B5C2BC8D941E}"/>
              </a:ext>
            </a:extLst>
          </p:cNvPr>
          <p:cNvSpPr/>
          <p:nvPr/>
        </p:nvSpPr>
        <p:spPr>
          <a:xfrm>
            <a:off x="3657600" y="2022529"/>
            <a:ext cx="3274017" cy="31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E16113-87F3-4A5A-834D-1FA3E36985F3}"/>
                  </a:ext>
                </a:extLst>
              </p:cNvPr>
              <p:cNvSpPr txBox="1"/>
              <p:nvPr/>
            </p:nvSpPr>
            <p:spPr>
              <a:xfrm>
                <a:off x="578914" y="2545596"/>
                <a:ext cx="9185017" cy="738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得到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个非</a:t>
                </a:r>
                <a:r>
                  <a:rPr lang="en-US" altLang="zh-CN" dirty="0"/>
                  <a:t>abort</a:t>
                </a:r>
                <a:r>
                  <a:rPr lang="zh-CN" altLang="en-US" dirty="0"/>
                  <a:t>结果，需要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次实验，那么这个概率大约为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，可以证明（通过切尔诺夫届），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的差别小于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E16113-87F3-4A5A-834D-1FA3E3698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14" y="2545596"/>
                <a:ext cx="9185017" cy="738472"/>
              </a:xfrm>
              <a:prstGeom prst="rect">
                <a:avLst/>
              </a:prstGeom>
              <a:blipFill>
                <a:blip r:embed="rId4"/>
                <a:stretch>
                  <a:fillRect l="-597" t="-826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B1442E09-C5E8-48C0-9701-642293721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68" y="3666131"/>
            <a:ext cx="9096214" cy="28756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F0FB09-5A6E-4E82-B032-253619F2B204}"/>
              </a:ext>
            </a:extLst>
          </p:cNvPr>
          <p:cNvSpPr/>
          <p:nvPr/>
        </p:nvSpPr>
        <p:spPr>
          <a:xfrm>
            <a:off x="5955224" y="3924946"/>
            <a:ext cx="1340603" cy="259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935724-889C-404D-B4C6-49F525225774}"/>
              </a:ext>
            </a:extLst>
          </p:cNvPr>
          <p:cNvSpPr txBox="1"/>
          <p:nvPr/>
        </p:nvSpPr>
        <p:spPr>
          <a:xfrm>
            <a:off x="5548393" y="3307002"/>
            <a:ext cx="249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多项式次</a:t>
            </a:r>
            <a:r>
              <a:rPr lang="en-US" altLang="zh-CN" dirty="0">
                <a:solidFill>
                  <a:srgbClr val="FF0000"/>
                </a:solidFill>
              </a:rPr>
              <a:t>rewind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C35952-63E9-4622-8C29-BCCEC6E8FD56}"/>
              </a:ext>
            </a:extLst>
          </p:cNvPr>
          <p:cNvSpPr txBox="1"/>
          <p:nvPr/>
        </p:nvSpPr>
        <p:spPr>
          <a:xfrm>
            <a:off x="1985074" y="3273865"/>
            <a:ext cx="249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可忽略概率一直</a:t>
            </a:r>
            <a:r>
              <a:rPr lang="en-US" altLang="zh-CN" dirty="0">
                <a:solidFill>
                  <a:srgbClr val="FF0000"/>
                </a:solidFill>
              </a:rPr>
              <a:t>abort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44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874A90-D8EF-4C77-BF1F-9341ADFE82E2}"/>
              </a:ext>
            </a:extLst>
          </p:cNvPr>
          <p:cNvSpPr txBox="1"/>
          <p:nvPr/>
        </p:nvSpPr>
        <p:spPr>
          <a:xfrm>
            <a:off x="400685" y="241744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-Honest Verifier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F6113D4-15A1-42D9-B73C-CAB61053FB4F}"/>
              </a:ext>
            </a:extLst>
          </p:cNvPr>
          <p:cNvCxnSpPr/>
          <p:nvPr/>
        </p:nvCxnSpPr>
        <p:spPr>
          <a:xfrm>
            <a:off x="0" y="80915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A2CF03C-65F6-41C4-817C-DCC8E997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2" y="1296371"/>
            <a:ext cx="11460225" cy="16982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DCFE4-26D2-4D46-97FC-A44BA6AA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37" y="3058442"/>
            <a:ext cx="10351325" cy="11325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335AB6-BAC0-4AE4-8460-9BFE4F5F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79" y="4875251"/>
            <a:ext cx="11184844" cy="97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132CC4-3D5F-401E-8C9D-309D1EC10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79" y="4050524"/>
            <a:ext cx="11487934" cy="5012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E776FC-13E7-4A2A-A04F-0392907B22F6}"/>
              </a:ext>
            </a:extLst>
          </p:cNvPr>
          <p:cNvSpPr txBox="1"/>
          <p:nvPr/>
        </p:nvSpPr>
        <p:spPr>
          <a:xfrm>
            <a:off x="918358" y="851065"/>
            <a:ext cx="41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无需</a:t>
            </a:r>
            <a:r>
              <a:rPr lang="en-US" altLang="zh-CN" dirty="0"/>
              <a:t>Rewind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753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DCFDE6-68B6-46AB-ADAD-282442840167}"/>
              </a:ext>
            </a:extLst>
          </p:cNvPr>
          <p:cNvSpPr txBox="1"/>
          <p:nvPr/>
        </p:nvSpPr>
        <p:spPr>
          <a:xfrm>
            <a:off x="4575875" y="2936929"/>
            <a:ext cx="4959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18832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874A90-D8EF-4C77-BF1F-9341ADFE82E2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F6113D4-15A1-42D9-B73C-CAB61053FB4F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73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874A90-D8EF-4C77-BF1F-9341ADFE82E2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F6113D4-15A1-42D9-B73C-CAB61053FB4F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470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874A90-D8EF-4C77-BF1F-9341ADFE82E2}"/>
              </a:ext>
            </a:extLst>
          </p:cNvPr>
          <p:cNvSpPr txBox="1"/>
          <p:nvPr/>
        </p:nvSpPr>
        <p:spPr>
          <a:xfrm>
            <a:off x="400685" y="229870"/>
            <a:ext cx="85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ZKP-3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色问题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-Constant Round Proof-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如何模拟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F6113D4-15A1-42D9-B73C-CAB61053FB4F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3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0894" y="229727"/>
            <a:ext cx="676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不可区分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2" y="2111411"/>
            <a:ext cx="10939767" cy="251800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7202589" y="1454349"/>
            <a:ext cx="1297277" cy="70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250840" y="1085017"/>
                <a:ext cx="1693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协议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输入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40" y="1085017"/>
                <a:ext cx="169366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2" t="-118" r="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807668" y="1085017"/>
                <a:ext cx="1693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安全参数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68" y="1085017"/>
                <a:ext cx="169366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" t="-118" r="20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endCxn id="11" idx="2"/>
          </p:cNvCxnSpPr>
          <p:nvPr/>
        </p:nvCxnSpPr>
        <p:spPr>
          <a:xfrm flipV="1">
            <a:off x="8709697" y="1454349"/>
            <a:ext cx="944805" cy="70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225143" y="1348455"/>
            <a:ext cx="2194505" cy="78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288252" y="1085017"/>
                <a:ext cx="308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相关的概率分布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252" y="1085017"/>
                <a:ext cx="308197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" t="-118" r="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1743216" y="3702647"/>
            <a:ext cx="3972910" cy="3468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540500" y="4526775"/>
            <a:ext cx="900887" cy="581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07340" y="5207702"/>
                <a:ext cx="308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对于任意区分器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0" y="5207702"/>
                <a:ext cx="308197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" t="-18" r="7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484914" y="5064450"/>
                <a:ext cx="5166586" cy="8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Note: </a:t>
                </a:r>
                <a:r>
                  <a:rPr lang="zh-CN" altLang="en-US" dirty="0"/>
                  <a:t>不可忽略函数定义在消息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前面，即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应与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无关，否则会有安全性问题。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914" y="5064450"/>
                <a:ext cx="5166586" cy="879087"/>
              </a:xfrm>
              <a:prstGeom prst="rect">
                <a:avLst/>
              </a:prstGeom>
              <a:blipFill rotWithShape="1">
                <a:blip r:embed="rId7"/>
                <a:stretch>
                  <a:fillRect l="-11" t="-37" r="3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0894" y="229727"/>
            <a:ext cx="676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模拟语义安全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1" y="1063536"/>
            <a:ext cx="12192000" cy="351472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7508891" y="4324256"/>
            <a:ext cx="11981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8044918" y="4324256"/>
            <a:ext cx="117117" cy="52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34127" y="4880551"/>
            <a:ext cx="33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用于刻画泄漏量的哈希函数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00058" y="4228912"/>
            <a:ext cx="11981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454869" y="4228912"/>
            <a:ext cx="1098333" cy="61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64077" y="4880551"/>
            <a:ext cx="482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用于加密的哈希函数作为辅助信息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646323" y="5876049"/>
                <a:ext cx="1617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就是模拟器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323" y="5876049"/>
                <a:ext cx="161709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" t="-107" r="25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0685" y="229870"/>
            <a:ext cx="279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模拟语义安全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7" y="1497752"/>
            <a:ext cx="11079405" cy="629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5" y="1903932"/>
            <a:ext cx="12192000" cy="2383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9964" y="1008345"/>
                <a:ext cx="5680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给定模拟器一个敌手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Oracle</a:t>
                </a:r>
                <a:r>
                  <a:rPr lang="zh-CN" altLang="en-US" sz="2400" dirty="0"/>
                  <a:t>，如下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64" y="1008345"/>
                <a:ext cx="568009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" t="-130" r="1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1977446" y="4287409"/>
            <a:ext cx="2153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972" y="5034994"/>
            <a:ext cx="3670067" cy="52893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1913633" y="5732581"/>
            <a:ext cx="2153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右大括号 13"/>
          <p:cNvSpPr/>
          <p:nvPr/>
        </p:nvSpPr>
        <p:spPr>
          <a:xfrm>
            <a:off x="5013435" y="4195267"/>
            <a:ext cx="563054" cy="13378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18826" y="4675602"/>
            <a:ext cx="32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规约到方案的语义安全性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9D8A62D-4845-4BE3-803D-0E8A769B14BF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7DB186A-327E-40D3-8573-1C2D54A666CD}"/>
              </a:ext>
            </a:extLst>
          </p:cNvPr>
          <p:cNvSpPr txBox="1"/>
          <p:nvPr/>
        </p:nvSpPr>
        <p:spPr>
          <a:xfrm>
            <a:off x="400685" y="229870"/>
            <a:ext cx="27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模拟半诚实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32ACA-A212-4E5E-845F-19B8FA03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" y="949711"/>
            <a:ext cx="12192000" cy="4485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6B6CB3-48D0-4843-8868-6BC66685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090"/>
            <a:ext cx="12192000" cy="318221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31476CE-C979-4C55-9937-2EC6C33B11E4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36D8D22-AAAD-4C24-9118-D2B22CDEE5EF}"/>
              </a:ext>
            </a:extLst>
          </p:cNvPr>
          <p:cNvSpPr txBox="1"/>
          <p:nvPr/>
        </p:nvSpPr>
        <p:spPr>
          <a:xfrm>
            <a:off x="400685" y="229870"/>
            <a:ext cx="27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#2.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模拟半诚实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A7950-D8E2-4552-B86C-8DFE9232AD9F}"/>
              </a:ext>
            </a:extLst>
          </p:cNvPr>
          <p:cNvSpPr txBox="1"/>
          <p:nvPr/>
        </p:nvSpPr>
        <p:spPr>
          <a:xfrm>
            <a:off x="400685" y="4379495"/>
            <a:ext cx="286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对于确定性函数，只需：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2DD8E8-0852-4C8E-9C9A-C88D2DCF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84" y="4985840"/>
            <a:ext cx="7042484" cy="1283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341929-115A-4A07-88B6-51FF40DA747A}"/>
              </a:ext>
            </a:extLst>
          </p:cNvPr>
          <p:cNvSpPr txBox="1"/>
          <p:nvPr/>
        </p:nvSpPr>
        <p:spPr>
          <a:xfrm>
            <a:off x="400685" y="229870"/>
            <a:ext cx="44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#3.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模拟半诚实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-OT(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忽略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6F66C4-2CC0-40F6-96C7-3F2E2688089D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591E5B5-CCA2-4160-BA2D-D9E1F367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476"/>
            <a:ext cx="12192000" cy="48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C38C13-5F63-4C3D-8A24-2E26FD29722C}"/>
              </a:ext>
            </a:extLst>
          </p:cNvPr>
          <p:cNvSpPr txBox="1"/>
          <p:nvPr/>
        </p:nvSpPr>
        <p:spPr>
          <a:xfrm>
            <a:off x="400685" y="229870"/>
            <a:ext cx="44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#4. 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ZKP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C5E62D-EA5A-43F4-BEBC-C98D120A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019"/>
            <a:ext cx="12192000" cy="24481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51A876C-2A5C-490D-B958-339FE0283E88}"/>
              </a:ext>
            </a:extLst>
          </p:cNvPr>
          <p:cNvCxnSpPr/>
          <p:nvPr/>
        </p:nvCxnSpPr>
        <p:spPr>
          <a:xfrm>
            <a:off x="0" y="7972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9E7C3A0-6BBE-4BB8-BEB7-1E320DD0BB74}"/>
              </a:ext>
            </a:extLst>
          </p:cNvPr>
          <p:cNvSpPr txBox="1"/>
          <p:nvPr/>
        </p:nvSpPr>
        <p:spPr>
          <a:xfrm>
            <a:off x="283570" y="4872649"/>
            <a:ext cx="76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假定有一个承诺方案，通过</a:t>
            </a:r>
            <a:r>
              <a:rPr lang="en-US" altLang="zh-CN" dirty="0"/>
              <a:t>LR-experiment</a:t>
            </a:r>
            <a:r>
              <a:rPr lang="zh-CN" altLang="en-US" dirty="0"/>
              <a:t>刻画其安全性（不细讲了）</a:t>
            </a:r>
          </a:p>
        </p:txBody>
      </p:sp>
    </p:spTree>
    <p:extLst>
      <p:ext uri="{BB962C8B-B14F-4D97-AF65-F5344CB8AC3E}">
        <p14:creationId xmlns:p14="http://schemas.microsoft.com/office/powerpoint/2010/main" val="1463604615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859</Words>
  <Application>Microsoft Office PowerPoint</Application>
  <PresentationFormat>宽屏</PresentationFormat>
  <Paragraphs>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微软雅黑</vt:lpstr>
      <vt:lpstr>Arial</vt:lpstr>
      <vt:lpstr>Calibri</vt:lpstr>
      <vt:lpstr>Cambria Math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姚雨松</dc:creator>
  <cp:lastModifiedBy>蟾蜍 哈欠</cp:lastModifiedBy>
  <cp:revision>177</cp:revision>
  <dcterms:created xsi:type="dcterms:W3CDTF">2023-08-09T12:44:00Z</dcterms:created>
  <dcterms:modified xsi:type="dcterms:W3CDTF">2025-04-24T07:05:28Z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